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embeddedFontLst>
    <p:embeddedFont>
      <p:font typeface="Libre Franklin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hSMIDranZvNLiMXcikR7S1lYUE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LibreFranklin-bold.fntdata"/><Relationship Id="rId21" Type="http://schemas.openxmlformats.org/officeDocument/2006/relationships/font" Target="fonts/LibreFranklin-regular.fntdata"/><Relationship Id="rId24" Type="http://schemas.openxmlformats.org/officeDocument/2006/relationships/font" Target="fonts/LibreFranklin-boldItalic.fntdata"/><Relationship Id="rId23" Type="http://schemas.openxmlformats.org/officeDocument/2006/relationships/font" Target="fonts/LibreFranklin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2" name="Google Shape;212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1" name="Google Shape;221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9" name="Google Shape;229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8" name="Google Shape;248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7" name="Google Shape;25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8" name="Google Shape;258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7" name="Google Shape;26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8" name="Google Shape;268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2" name="Google Shape;192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2" name="Google Shape;202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accent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7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2300">
                <a:solidFill>
                  <a:schemeClr val="lt2"/>
                </a:solidFill>
              </a:defRPr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17"/>
          <p:cNvSpPr txBox="1"/>
          <p:nvPr>
            <p:ph idx="10" type="dt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1" type="ftr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2" name="Google Shape;22;p17"/>
          <p:cNvGrpSpPr/>
          <p:nvPr/>
        </p:nvGrpSpPr>
        <p:grpSpPr>
          <a:xfrm>
            <a:off x="752858" y="744469"/>
            <a:ext cx="10674116" cy="5349671"/>
            <a:chOff x="752858" y="744469"/>
            <a:chExt cx="10674116" cy="5349671"/>
          </a:xfrm>
        </p:grpSpPr>
        <p:sp>
          <p:nvSpPr>
            <p:cNvPr id="23" name="Google Shape;23;p17"/>
            <p:cNvSpPr/>
            <p:nvPr/>
          </p:nvSpPr>
          <p:spPr>
            <a:xfrm>
              <a:off x="8151962" y="1685652"/>
              <a:ext cx="3275013" cy="4408488"/>
            </a:xfrm>
            <a:custGeom>
              <a:rect b="b" l="l" r="r" t="t"/>
              <a:pathLst>
                <a:path extrusionOk="0" h="10000" w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4" name="Google Shape;24;p17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rect b="b" l="l" r="r" t="t"/>
              <a:pathLst>
                <a:path extrusionOk="0" h="10000" w="10002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9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1" type="body"/>
          </p:nvPr>
        </p:nvSpPr>
        <p:spPr>
          <a:xfrm rot="5400000">
            <a:off x="4386262" y="-719138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84" name="Google Shape;84;p29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9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9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0"/>
          <p:cNvSpPr txBox="1"/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0"/>
          <p:cNvSpPr txBox="1"/>
          <p:nvPr>
            <p:ph idx="1" type="body"/>
          </p:nvPr>
        </p:nvSpPr>
        <p:spPr>
          <a:xfrm rot="5400000">
            <a:off x="2839798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90" name="Google Shape;90;p30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0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0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Libre Franklin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Char char="■"/>
              <a:defRPr>
                <a:solidFill>
                  <a:schemeClr val="lt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Char char="–"/>
              <a:defRPr>
                <a:solidFill>
                  <a:schemeClr val="lt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■"/>
              <a:defRPr>
                <a:solidFill>
                  <a:schemeClr val="lt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>
                <a:solidFill>
                  <a:schemeClr val="lt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Char char="■"/>
              <a:defRPr>
                <a:solidFill>
                  <a:schemeClr val="lt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2" type="body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Char char="■"/>
              <a:defRPr>
                <a:solidFill>
                  <a:schemeClr val="lt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Char char="–"/>
              <a:defRPr>
                <a:solidFill>
                  <a:schemeClr val="lt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■"/>
              <a:defRPr>
                <a:solidFill>
                  <a:schemeClr val="lt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>
                <a:solidFill>
                  <a:schemeClr val="lt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Char char="■"/>
              <a:defRPr>
                <a:solidFill>
                  <a:schemeClr val="lt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3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Libre Franklin"/>
              <a:buNone/>
              <a:defRPr sz="7200" cap="none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3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Google Shape;34;p23"/>
          <p:cNvSpPr txBox="1"/>
          <p:nvPr>
            <p:ph idx="10" type="dt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1" type="ftr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23" title="Crop Mark"/>
          <p:cNvSpPr/>
          <p:nvPr/>
        </p:nvSpPr>
        <p:spPr>
          <a:xfrm>
            <a:off x="8151962" y="1685652"/>
            <a:ext cx="3275013" cy="4408488"/>
          </a:xfrm>
          <a:custGeom>
            <a:rect b="b" l="l" r="r" t="t"/>
            <a:pathLst>
              <a:path extrusionOk="0" h="5554" w="4125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" type="body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2" type="body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" type="body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4"/>
          <p:cNvSpPr txBox="1"/>
          <p:nvPr>
            <p:ph idx="2" type="body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3" type="body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4"/>
          <p:cNvSpPr txBox="1"/>
          <p:nvPr>
            <p:ph idx="4" type="body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5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6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6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6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7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" type="body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indent="-3302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indent="-3302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indent="-3302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indent="-3302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67" name="Google Shape;67;p27"/>
          <p:cNvSpPr txBox="1"/>
          <p:nvPr>
            <p:ph idx="2" type="body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27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7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27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8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8"/>
          <p:cNvSpPr/>
          <p:nvPr>
            <p:ph idx="2" type="pic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2000"/>
              <a:buFont typeface="Libre Franklin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6" name="Google Shape;76;p28"/>
          <p:cNvSpPr txBox="1"/>
          <p:nvPr>
            <p:ph idx="1" type="body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28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2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b="0" i="1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b="0" i="1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b="0" i="1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6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Libre Franklin"/>
              <a:buChar char="■"/>
              <a:defRPr b="0" i="0" sz="20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Libre Franklin"/>
              <a:buChar char="–"/>
              <a:defRPr b="0" i="1" sz="20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bre Franklin"/>
              <a:buChar char="■"/>
              <a:defRPr b="0" i="0" sz="18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bre Franklin"/>
              <a:buChar char="–"/>
              <a:defRPr b="0" i="1" sz="18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Libre Franklin"/>
              <a:buChar char="■"/>
              <a:defRPr b="0" i="0" sz="16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Libre Franklin"/>
              <a:buChar char="–"/>
              <a:defRPr b="0" i="1" sz="16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bre Franklin"/>
              <a:buChar char="–"/>
              <a:defRPr b="0" i="1" sz="1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6" name="Google Shape;96;p19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7" name="Google Shape;97;p19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19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gm9CIJ74Oxw" TargetMode="External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LTcFTpGve4g&amp;t=5s" TargetMode="External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</a:pPr>
            <a:r>
              <a:rPr lang="en-US"/>
              <a:t>TRAUMA &amp; THE REFUGEE</a:t>
            </a:r>
            <a:endParaRPr/>
          </a:p>
        </p:txBody>
      </p:sp>
      <p:sp>
        <p:nvSpPr>
          <p:cNvPr id="118" name="Google Shape;118;p1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</a:pPr>
            <a:r>
              <a:rPr lang="en-US"/>
              <a:t>Brain and Behavior Effects and Responses</a:t>
            </a:r>
            <a:endParaRPr/>
          </a:p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</a:pPr>
            <a:r>
              <a:rPr lang="en-US"/>
              <a:t>©Josette Kehl, LCSW, TBRI® Practitioner, 2020</a:t>
            </a:r>
            <a:endParaRPr/>
          </a:p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0"/>
          <p:cNvSpPr txBox="1"/>
          <p:nvPr>
            <p:ph type="title"/>
          </p:nvPr>
        </p:nvSpPr>
        <p:spPr>
          <a:xfrm>
            <a:off x="640081" y="791570"/>
            <a:ext cx="4018839" cy="52623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Libre Franklin"/>
              <a:buNone/>
            </a:pPr>
            <a:r>
              <a:rPr lang="en-US" sz="5400">
                <a:solidFill>
                  <a:schemeClr val="lt2"/>
                </a:solidFill>
              </a:rPr>
              <a:t>Trauma Informed Care</a:t>
            </a:r>
            <a:endParaRPr/>
          </a:p>
        </p:txBody>
      </p:sp>
      <p:sp>
        <p:nvSpPr>
          <p:cNvPr id="216" name="Google Shape;216;p10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rgbClr val="4A7B8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0"/>
          <p:cNvSpPr txBox="1"/>
          <p:nvPr>
            <p:ph idx="1" type="body"/>
          </p:nvPr>
        </p:nvSpPr>
        <p:spPr>
          <a:xfrm>
            <a:off x="6176720" y="791570"/>
            <a:ext cx="4892308" cy="52623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3 pronged approach*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Felt safety (and children have a voice)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Connections with trusted adults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Skills to manage emotions and behaviors</a:t>
            </a:r>
            <a:endParaRPr/>
          </a:p>
          <a:p>
            <a:pPr indent="-2697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t/>
            </a:r>
            <a:endParaRPr sz="1800"/>
          </a:p>
          <a:p>
            <a:pPr indent="-2697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t/>
            </a:r>
            <a:endParaRPr sz="1800"/>
          </a:p>
          <a:p>
            <a:pPr indent="-2697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en-US" sz="1800"/>
              <a:t>*Howard Bath, “Three Pillars of Trauma Informed Care”, 2008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100"/>
              <a:buFont typeface="Libre Franklin"/>
              <a:buNone/>
            </a:pPr>
            <a:r>
              <a:rPr lang="en-US" sz="4100"/>
              <a:t>Empowering Principles</a:t>
            </a:r>
            <a:br>
              <a:rPr lang="en-US" sz="4100"/>
            </a:br>
            <a:r>
              <a:rPr lang="en-US" sz="2000"/>
              <a:t>from Trust Based Relational Intervention®</a:t>
            </a:r>
            <a:endParaRPr/>
          </a:p>
        </p:txBody>
      </p:sp>
      <p:sp>
        <p:nvSpPr>
          <p:cNvPr id="224" name="Google Shape;224;p11"/>
          <p:cNvSpPr txBox="1"/>
          <p:nvPr>
            <p:ph idx="1" type="body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Char char="■"/>
            </a:pPr>
            <a:r>
              <a:rPr lang="en-US"/>
              <a:t>Routine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000"/>
              <a:buChar char="■"/>
            </a:pPr>
            <a:r>
              <a:rPr lang="en-US"/>
              <a:t>Transitions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000"/>
              <a:buChar char="■"/>
            </a:pPr>
            <a:r>
              <a:rPr lang="en-US"/>
              <a:t>Rituals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000"/>
              <a:buChar char="■"/>
            </a:pPr>
            <a:r>
              <a:rPr lang="en-US"/>
              <a:t>Artifacts</a:t>
            </a:r>
            <a:endParaRPr/>
          </a:p>
        </p:txBody>
      </p:sp>
      <p:sp>
        <p:nvSpPr>
          <p:cNvPr id="225" name="Google Shape;225;p11"/>
          <p:cNvSpPr txBox="1"/>
          <p:nvPr>
            <p:ph idx="2" type="body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Char char="■"/>
            </a:pPr>
            <a:r>
              <a:rPr lang="en-US"/>
              <a:t>Choices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000"/>
              <a:buChar char="■"/>
            </a:pPr>
            <a:r>
              <a:rPr lang="en-US"/>
              <a:t>Movement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000"/>
              <a:buChar char="■"/>
            </a:pPr>
            <a:r>
              <a:rPr lang="en-US"/>
              <a:t>Blood sugar &amp; hydration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000"/>
              <a:buChar char="■"/>
            </a:pPr>
            <a:r>
              <a:rPr lang="en-US"/>
              <a:t>Sensory seekers &amp; sensory avoiders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32" name="Google Shape;232;p12"/>
          <p:cNvSpPr txBox="1"/>
          <p:nvPr>
            <p:ph type="title"/>
          </p:nvPr>
        </p:nvSpPr>
        <p:spPr>
          <a:xfrm>
            <a:off x="640080" y="639704"/>
            <a:ext cx="3299579" cy="557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Connecting Principles</a:t>
            </a:r>
            <a:br>
              <a:rPr lang="en-US"/>
            </a:br>
            <a:r>
              <a:rPr lang="en-US" sz="2000"/>
              <a:t>from TBRI®</a:t>
            </a:r>
            <a:endParaRPr/>
          </a:p>
        </p:txBody>
      </p:sp>
      <p:cxnSp>
        <p:nvCxnSpPr>
          <p:cNvPr id="233" name="Google Shape;233;p12"/>
          <p:cNvCxnSpPr/>
          <p:nvPr/>
        </p:nvCxnSpPr>
        <p:spPr>
          <a:xfrm>
            <a:off x="4901472" y="642428"/>
            <a:ext cx="6506304" cy="0"/>
          </a:xfrm>
          <a:prstGeom prst="straightConnector1">
            <a:avLst/>
          </a:prstGeom>
          <a:gradFill>
            <a:gsLst>
              <a:gs pos="0">
                <a:srgbClr val="F5CA4B"/>
              </a:gs>
              <a:gs pos="50000">
                <a:srgbClr val="FDCA09"/>
              </a:gs>
              <a:gs pos="100000">
                <a:srgbClr val="E8B800"/>
              </a:gs>
            </a:gsLst>
            <a:lin ang="5400000" scaled="0"/>
          </a:gradFill>
          <a:ln cap="flat" cmpd="sng" w="9525">
            <a:solidFill>
              <a:srgbClr val="F2C415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</p:cxnSp>
      <p:sp>
        <p:nvSpPr>
          <p:cNvPr id="234" name="Google Shape;234;p12"/>
          <p:cNvSpPr/>
          <p:nvPr/>
        </p:nvSpPr>
        <p:spPr>
          <a:xfrm>
            <a:off x="4901472" y="642428"/>
            <a:ext cx="6506304" cy="928732"/>
          </a:xfrm>
          <a:custGeom>
            <a:rect b="b" l="l" r="r" t="t"/>
            <a:pathLst>
              <a:path extrusionOk="0" h="928732" w="6506304">
                <a:moveTo>
                  <a:pt x="0" y="0"/>
                </a:moveTo>
                <a:lnTo>
                  <a:pt x="6506304" y="0"/>
                </a:lnTo>
                <a:lnTo>
                  <a:pt x="6506304" y="928732"/>
                </a:lnTo>
                <a:lnTo>
                  <a:pt x="0" y="92873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171450" lIns="171450" spcFirstLastPara="1" rIns="171450" wrap="square" tIns="1714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ibre Franklin"/>
              <a:buNone/>
            </a:pPr>
            <a:r>
              <a:rPr b="0" i="0" lang="en-US" sz="45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Calm presence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5" name="Google Shape;235;p12"/>
          <p:cNvCxnSpPr/>
          <p:nvPr/>
        </p:nvCxnSpPr>
        <p:spPr>
          <a:xfrm>
            <a:off x="4901472" y="1571160"/>
            <a:ext cx="6506304" cy="0"/>
          </a:xfrm>
          <a:prstGeom prst="straightConnector1">
            <a:avLst/>
          </a:prstGeom>
          <a:gradFill>
            <a:gsLst>
              <a:gs pos="0">
                <a:srgbClr val="E3AB4B"/>
              </a:gs>
              <a:gs pos="50000">
                <a:srgbClr val="E9A40B"/>
              </a:gs>
              <a:gs pos="100000">
                <a:srgbClr val="D59401"/>
              </a:gs>
            </a:gsLst>
            <a:lin ang="5400000" scaled="0"/>
          </a:gradFill>
          <a:ln cap="flat" cmpd="sng" w="9525">
            <a:solidFill>
              <a:srgbClr val="DFA217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</p:cxnSp>
      <p:sp>
        <p:nvSpPr>
          <p:cNvPr id="236" name="Google Shape;236;p12"/>
          <p:cNvSpPr/>
          <p:nvPr/>
        </p:nvSpPr>
        <p:spPr>
          <a:xfrm>
            <a:off x="4901472" y="1571160"/>
            <a:ext cx="6506304" cy="928732"/>
          </a:xfrm>
          <a:custGeom>
            <a:rect b="b" l="l" r="r" t="t"/>
            <a:pathLst>
              <a:path extrusionOk="0" h="928732" w="6506304">
                <a:moveTo>
                  <a:pt x="0" y="0"/>
                </a:moveTo>
                <a:lnTo>
                  <a:pt x="6506304" y="0"/>
                </a:lnTo>
                <a:lnTo>
                  <a:pt x="6506304" y="928732"/>
                </a:lnTo>
                <a:lnTo>
                  <a:pt x="0" y="92873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171450" lIns="171450" spcFirstLastPara="1" rIns="171450" wrap="square" tIns="1714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ibre Franklin"/>
              <a:buNone/>
            </a:pPr>
            <a:r>
              <a:rPr b="0" i="0" lang="en-US" sz="45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Attunement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7" name="Google Shape;237;p12"/>
          <p:cNvCxnSpPr/>
          <p:nvPr/>
        </p:nvCxnSpPr>
        <p:spPr>
          <a:xfrm>
            <a:off x="4901472" y="2499892"/>
            <a:ext cx="6506304" cy="0"/>
          </a:xfrm>
          <a:prstGeom prst="straightConnector1">
            <a:avLst/>
          </a:prstGeom>
          <a:gradFill>
            <a:gsLst>
              <a:gs pos="0">
                <a:srgbClr val="CD904D"/>
              </a:gs>
              <a:gs pos="50000">
                <a:srgbClr val="CF8413"/>
              </a:gs>
              <a:gs pos="100000">
                <a:srgbClr val="BE7608"/>
              </a:gs>
            </a:gsLst>
            <a:lin ang="5400000" scaled="0"/>
          </a:gradFill>
          <a:ln cap="flat" cmpd="sng" w="9525">
            <a:solidFill>
              <a:srgbClr val="C7831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</p:cxnSp>
      <p:sp>
        <p:nvSpPr>
          <p:cNvPr id="238" name="Google Shape;238;p12"/>
          <p:cNvSpPr/>
          <p:nvPr/>
        </p:nvSpPr>
        <p:spPr>
          <a:xfrm>
            <a:off x="4901472" y="2499892"/>
            <a:ext cx="6506304" cy="928732"/>
          </a:xfrm>
          <a:custGeom>
            <a:rect b="b" l="l" r="r" t="t"/>
            <a:pathLst>
              <a:path extrusionOk="0" h="928732" w="6506304">
                <a:moveTo>
                  <a:pt x="0" y="0"/>
                </a:moveTo>
                <a:lnTo>
                  <a:pt x="6506304" y="0"/>
                </a:lnTo>
                <a:lnTo>
                  <a:pt x="6506304" y="928732"/>
                </a:lnTo>
                <a:lnTo>
                  <a:pt x="0" y="92873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171450" lIns="171450" spcFirstLastPara="1" rIns="171450" wrap="square" tIns="1714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ibre Franklin"/>
              <a:buNone/>
            </a:pPr>
            <a:r>
              <a:rPr b="0" i="0" lang="en-US" sz="45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Behavior matching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9" name="Google Shape;239;p12"/>
          <p:cNvCxnSpPr/>
          <p:nvPr/>
        </p:nvCxnSpPr>
        <p:spPr>
          <a:xfrm>
            <a:off x="4901472" y="3428624"/>
            <a:ext cx="6506304" cy="0"/>
          </a:xfrm>
          <a:prstGeom prst="straightConnector1">
            <a:avLst/>
          </a:prstGeom>
          <a:gradFill>
            <a:gsLst>
              <a:gs pos="0">
                <a:srgbClr val="B77B4E"/>
              </a:gs>
              <a:gs pos="50000">
                <a:srgbClr val="B56A1C"/>
              </a:gs>
              <a:gs pos="100000">
                <a:srgbClr val="A65C12"/>
              </a:gs>
            </a:gsLst>
            <a:lin ang="5400000" scaled="0"/>
          </a:gradFill>
          <a:ln cap="flat" cmpd="sng" w="9525">
            <a:solidFill>
              <a:srgbClr val="AF6A24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</p:cxnSp>
      <p:sp>
        <p:nvSpPr>
          <p:cNvPr id="240" name="Google Shape;240;p12"/>
          <p:cNvSpPr/>
          <p:nvPr/>
        </p:nvSpPr>
        <p:spPr>
          <a:xfrm>
            <a:off x="4901472" y="3428624"/>
            <a:ext cx="6506304" cy="928732"/>
          </a:xfrm>
          <a:custGeom>
            <a:rect b="b" l="l" r="r" t="t"/>
            <a:pathLst>
              <a:path extrusionOk="0" h="928732" w="6506304">
                <a:moveTo>
                  <a:pt x="0" y="0"/>
                </a:moveTo>
                <a:lnTo>
                  <a:pt x="6506304" y="0"/>
                </a:lnTo>
                <a:lnTo>
                  <a:pt x="6506304" y="928732"/>
                </a:lnTo>
                <a:lnTo>
                  <a:pt x="0" y="92873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171450" lIns="171450" spcFirstLastPara="1" rIns="171450" wrap="square" tIns="1714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ibre Franklin"/>
              <a:buNone/>
            </a:pPr>
            <a:r>
              <a:rPr b="0" i="0" lang="en-US" sz="45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Eye contact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1" name="Google Shape;241;p12"/>
          <p:cNvCxnSpPr/>
          <p:nvPr/>
        </p:nvCxnSpPr>
        <p:spPr>
          <a:xfrm>
            <a:off x="4901472" y="4357357"/>
            <a:ext cx="6506304" cy="0"/>
          </a:xfrm>
          <a:prstGeom prst="straightConnector1">
            <a:avLst/>
          </a:prstGeom>
          <a:gradFill>
            <a:gsLst>
              <a:gs pos="0">
                <a:srgbClr val="A66B4E"/>
              </a:gs>
              <a:gs pos="50000">
                <a:srgbClr val="9F5321"/>
              </a:gs>
              <a:gs pos="100000">
                <a:srgbClr val="914817"/>
              </a:gs>
            </a:gsLst>
            <a:lin ang="5400000" scaled="0"/>
          </a:gradFill>
          <a:ln cap="flat" cmpd="sng" w="9525">
            <a:solidFill>
              <a:srgbClr val="9A5628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</p:cxnSp>
      <p:sp>
        <p:nvSpPr>
          <p:cNvPr id="242" name="Google Shape;242;p12"/>
          <p:cNvSpPr/>
          <p:nvPr/>
        </p:nvSpPr>
        <p:spPr>
          <a:xfrm>
            <a:off x="4901472" y="4357357"/>
            <a:ext cx="6506304" cy="928732"/>
          </a:xfrm>
          <a:custGeom>
            <a:rect b="b" l="l" r="r" t="t"/>
            <a:pathLst>
              <a:path extrusionOk="0" h="928732" w="6506304">
                <a:moveTo>
                  <a:pt x="0" y="0"/>
                </a:moveTo>
                <a:lnTo>
                  <a:pt x="6506304" y="0"/>
                </a:lnTo>
                <a:lnTo>
                  <a:pt x="6506304" y="928732"/>
                </a:lnTo>
                <a:lnTo>
                  <a:pt x="0" y="92873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171450" lIns="171450" spcFirstLastPara="1" rIns="171450" wrap="square" tIns="1714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ibre Franklin"/>
              <a:buNone/>
            </a:pPr>
            <a:r>
              <a:rPr b="0" i="0" lang="en-US" sz="45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Voice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3" name="Google Shape;243;p12"/>
          <p:cNvCxnSpPr/>
          <p:nvPr/>
        </p:nvCxnSpPr>
        <p:spPr>
          <a:xfrm>
            <a:off x="4901472" y="5286089"/>
            <a:ext cx="6506304" cy="0"/>
          </a:xfrm>
          <a:prstGeom prst="straightConnector1">
            <a:avLst/>
          </a:prstGeom>
          <a:gradFill>
            <a:gsLst>
              <a:gs pos="0">
                <a:srgbClr val="926150"/>
              </a:gs>
              <a:gs pos="50000">
                <a:srgbClr val="894525"/>
              </a:gs>
              <a:gs pos="100000">
                <a:srgbClr val="7C3C1D"/>
              </a:gs>
            </a:gsLst>
            <a:lin ang="5400000" scaled="0"/>
          </a:gradFill>
          <a:ln cap="flat" cmpd="sng" w="9525">
            <a:solidFill>
              <a:srgbClr val="85482B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</p:cxnSp>
      <p:sp>
        <p:nvSpPr>
          <p:cNvPr id="244" name="Google Shape;244;p12"/>
          <p:cNvSpPr/>
          <p:nvPr/>
        </p:nvSpPr>
        <p:spPr>
          <a:xfrm>
            <a:off x="4901472" y="5286089"/>
            <a:ext cx="6506304" cy="928732"/>
          </a:xfrm>
          <a:custGeom>
            <a:rect b="b" l="l" r="r" t="t"/>
            <a:pathLst>
              <a:path extrusionOk="0" h="928732" w="6506304">
                <a:moveTo>
                  <a:pt x="0" y="0"/>
                </a:moveTo>
                <a:lnTo>
                  <a:pt x="6506304" y="0"/>
                </a:lnTo>
                <a:lnTo>
                  <a:pt x="6506304" y="928732"/>
                </a:lnTo>
                <a:lnTo>
                  <a:pt x="0" y="92873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171450" lIns="171450" spcFirstLastPara="1" rIns="171450" wrap="square" tIns="1714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Libre Franklin"/>
              <a:buNone/>
            </a:pPr>
            <a:r>
              <a:rPr b="0" i="0" lang="en-US" sz="45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Healthy touch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3"/>
          <p:cNvSpPr/>
          <p:nvPr/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51" name="Google Shape;251;p13"/>
          <p:cNvSpPr/>
          <p:nvPr/>
        </p:nvSpPr>
        <p:spPr>
          <a:xfrm rot="10800000">
            <a:off x="671285" y="626654"/>
            <a:ext cx="3275668" cy="4408488"/>
          </a:xfrm>
          <a:custGeom>
            <a:rect b="b" l="l" r="r" t="t"/>
            <a:pathLst>
              <a:path extrusionOk="0" h="10000" w="10002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A7B8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3"/>
          <p:cNvSpPr/>
          <p:nvPr/>
        </p:nvSpPr>
        <p:spPr>
          <a:xfrm>
            <a:off x="1076632" y="1010266"/>
            <a:ext cx="11115368" cy="5847734"/>
          </a:xfrm>
          <a:prstGeom prst="rect">
            <a:avLst/>
          </a:prstGeom>
          <a:solidFill>
            <a:srgbClr val="41414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53" name="Google Shape;253;p13"/>
          <p:cNvSpPr txBox="1"/>
          <p:nvPr>
            <p:ph type="title"/>
          </p:nvPr>
        </p:nvSpPr>
        <p:spPr>
          <a:xfrm>
            <a:off x="1371600" y="1281916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Libre Franklin"/>
              <a:buNone/>
            </a:pPr>
            <a:r>
              <a:rPr lang="en-US"/>
              <a:t>Correcting Principles</a:t>
            </a:r>
            <a:br>
              <a:rPr lang="en-US"/>
            </a:br>
            <a:r>
              <a:rPr lang="en-US" sz="2000"/>
              <a:t>from TBRI®</a:t>
            </a:r>
            <a:endParaRPr/>
          </a:p>
        </p:txBody>
      </p:sp>
      <p:sp>
        <p:nvSpPr>
          <p:cNvPr id="254" name="Google Shape;254;p13"/>
          <p:cNvSpPr txBox="1"/>
          <p:nvPr>
            <p:ph idx="1" type="body"/>
          </p:nvPr>
        </p:nvSpPr>
        <p:spPr>
          <a:xfrm>
            <a:off x="1371600" y="2920620"/>
            <a:ext cx="9601200" cy="29467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Char char="■"/>
            </a:pPr>
            <a:r>
              <a:rPr lang="en-US" sz="1700"/>
              <a:t>Life value terms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700"/>
              <a:buChar char="–"/>
            </a:pPr>
            <a:r>
              <a:rPr lang="en-US" sz="1700"/>
              <a:t>“with respect”, “use your words/words, please”, “gentle &amp; kind/ease up”, “askin or tellin”, “no hurts”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700"/>
              <a:buChar char="■"/>
            </a:pPr>
            <a:r>
              <a:rPr lang="en-US" sz="1700"/>
              <a:t>Re-do’s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700"/>
              <a:buChar char="■"/>
            </a:pPr>
            <a:r>
              <a:rPr lang="en-US" sz="1700"/>
              <a:t>Choices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700"/>
              <a:buChar char="■"/>
            </a:pPr>
            <a:r>
              <a:rPr lang="en-US" sz="1700"/>
              <a:t>Compromises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700"/>
              <a:buChar char="■"/>
            </a:pPr>
            <a:r>
              <a:rPr lang="en-US" sz="1700"/>
              <a:t>Time-ins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700"/>
              <a:buChar char="■"/>
            </a:pPr>
            <a:r>
              <a:rPr lang="en-US" sz="1700"/>
              <a:t>“It’s not over til it’s over, but when it’s over, it’s over”</a:t>
            </a:r>
            <a:endParaRPr/>
          </a:p>
          <a:p>
            <a:pPr indent="-27609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700"/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61" name="Google Shape;261;p14"/>
          <p:cNvSpPr txBox="1"/>
          <p:nvPr>
            <p:ph type="title"/>
          </p:nvPr>
        </p:nvSpPr>
        <p:spPr>
          <a:xfrm>
            <a:off x="3363864" y="685800"/>
            <a:ext cx="7705164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Levels of Engagement</a:t>
            </a:r>
            <a:br>
              <a:rPr lang="en-US"/>
            </a:br>
            <a:r>
              <a:rPr lang="en-US"/>
              <a:t>from TBRI®</a:t>
            </a:r>
            <a:endParaRPr/>
          </a:p>
        </p:txBody>
      </p:sp>
      <p:sp>
        <p:nvSpPr>
          <p:cNvPr id="262" name="Google Shape;262;p14"/>
          <p:cNvSpPr/>
          <p:nvPr/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4"/>
          <p:cNvSpPr/>
          <p:nvPr/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4"/>
          <p:cNvSpPr txBox="1"/>
          <p:nvPr>
            <p:ph idx="1" type="body"/>
          </p:nvPr>
        </p:nvSpPr>
        <p:spPr>
          <a:xfrm>
            <a:off x="3363864" y="2286000"/>
            <a:ext cx="7705164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4 leveled responses to defiance/misbehavior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Level 1: Playful engagement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Smaller infractions; disrespect; playful re-direction-’askin or tellin’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Level 2: Structured engagement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Child more defiant; pause situation, 2 choices, compromises, re-dos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Level 3: Calming engagement 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Lid is flipped or almost flipped, child needs help regulating, time-in, give space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Level 4: Protective engagement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Flipped lid, violence/aggression; contain, minimize harm/destruction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5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5"/>
          <p:cNvSpPr txBox="1"/>
          <p:nvPr>
            <p:ph type="title"/>
          </p:nvPr>
        </p:nvSpPr>
        <p:spPr>
          <a:xfrm>
            <a:off x="640081" y="791570"/>
            <a:ext cx="4018839" cy="52623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Libre Franklin"/>
              <a:buNone/>
            </a:pPr>
            <a:r>
              <a:rPr lang="en-US" sz="5400">
                <a:solidFill>
                  <a:schemeClr val="lt2"/>
                </a:solidFill>
              </a:rPr>
              <a:t>Final Thoughts</a:t>
            </a:r>
            <a:endParaRPr/>
          </a:p>
        </p:txBody>
      </p:sp>
      <p:sp>
        <p:nvSpPr>
          <p:cNvPr id="272" name="Google Shape;272;p15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rgbClr val="4A7B8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5"/>
          <p:cNvSpPr txBox="1"/>
          <p:nvPr>
            <p:ph idx="1" type="body"/>
          </p:nvPr>
        </p:nvSpPr>
        <p:spPr>
          <a:xfrm>
            <a:off x="6176720" y="791570"/>
            <a:ext cx="4892308" cy="52623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Run-away protocol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All behavior is communicating something; if they can use words to communicate—it’s a win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Co-regulation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Balance of nurture and structure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Preciousness</a:t>
            </a:r>
            <a:endParaRPr/>
          </a:p>
          <a:p>
            <a:pPr indent="-2697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t/>
            </a:r>
            <a:endParaRPr sz="1800"/>
          </a:p>
          <a:p>
            <a:pPr indent="-2697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t/>
            </a:r>
            <a:endParaRPr sz="1800"/>
          </a:p>
          <a:p>
            <a:pPr indent="-2697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Trauma Overview</a:t>
            </a: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7736134" y="4441938"/>
            <a:ext cx="91500" cy="4014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cap="flat" cmpd="sng" w="34925">
            <a:solidFill>
              <a:srgbClr val="874729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2"/>
          <p:cNvSpPr/>
          <p:nvPr/>
        </p:nvSpPr>
        <p:spPr>
          <a:xfrm>
            <a:off x="6095549" y="3164562"/>
            <a:ext cx="1686300" cy="401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0" y="81776"/>
                </a:lnTo>
                <a:lnTo>
                  <a:pt x="120000" y="81776"/>
                </a:lnTo>
                <a:lnTo>
                  <a:pt x="120000" y="120000"/>
                </a:lnTo>
              </a:path>
            </a:pathLst>
          </a:custGeom>
          <a:noFill/>
          <a:ln cap="flat" cmpd="sng" w="34925">
            <a:solidFill>
              <a:srgbClr val="F2C415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2"/>
          <p:cNvSpPr/>
          <p:nvPr/>
        </p:nvSpPr>
        <p:spPr>
          <a:xfrm>
            <a:off x="6049829" y="4441938"/>
            <a:ext cx="91500" cy="4014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cap="flat" cmpd="sng" w="34925">
            <a:solidFill>
              <a:srgbClr val="874729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2"/>
          <p:cNvSpPr/>
          <p:nvPr/>
        </p:nvSpPr>
        <p:spPr>
          <a:xfrm>
            <a:off x="6049829" y="3164562"/>
            <a:ext cx="91500" cy="4014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cap="flat" cmpd="sng" w="34925">
            <a:solidFill>
              <a:srgbClr val="F2C415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2"/>
          <p:cNvSpPr/>
          <p:nvPr/>
        </p:nvSpPr>
        <p:spPr>
          <a:xfrm>
            <a:off x="4363525" y="4441938"/>
            <a:ext cx="91500" cy="401400"/>
          </a:xfrm>
          <a:custGeom>
            <a:rect b="b" l="l" r="r" t="t"/>
            <a:pathLst>
              <a:path extrusionOk="0" h="120000" w="12000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cap="flat" cmpd="sng" w="34925">
            <a:solidFill>
              <a:srgbClr val="874729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2"/>
          <p:cNvSpPr/>
          <p:nvPr/>
        </p:nvSpPr>
        <p:spPr>
          <a:xfrm>
            <a:off x="4409245" y="3164562"/>
            <a:ext cx="1686300" cy="40140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lnTo>
                  <a:pt x="120000" y="81776"/>
                </a:lnTo>
                <a:lnTo>
                  <a:pt x="0" y="81776"/>
                </a:lnTo>
                <a:lnTo>
                  <a:pt x="0" y="120000"/>
                </a:lnTo>
              </a:path>
            </a:pathLst>
          </a:custGeom>
          <a:noFill/>
          <a:ln cap="flat" cmpd="sng" w="34925">
            <a:solidFill>
              <a:srgbClr val="F2C415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2"/>
          <p:cNvSpPr/>
          <p:nvPr/>
        </p:nvSpPr>
        <p:spPr>
          <a:xfrm>
            <a:off x="3719393" y="2288450"/>
            <a:ext cx="1379700" cy="876000"/>
          </a:xfrm>
          <a:prstGeom prst="roundRect">
            <a:avLst>
              <a:gd fmla="val 10000" name="adj"/>
            </a:avLst>
          </a:prstGeom>
          <a:gradFill>
            <a:gsLst>
              <a:gs pos="0">
                <a:srgbClr val="7BAAB3"/>
              </a:gs>
              <a:gs pos="50000">
                <a:srgbClr val="65A3AD"/>
              </a:gs>
              <a:gs pos="100000">
                <a:srgbClr val="56919B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"/>
          <p:cNvSpPr/>
          <p:nvPr/>
        </p:nvSpPr>
        <p:spPr>
          <a:xfrm>
            <a:off x="3872693" y="2434086"/>
            <a:ext cx="1379703" cy="876111"/>
          </a:xfrm>
          <a:custGeom>
            <a:rect b="b" l="l" r="r" t="t"/>
            <a:pathLst>
              <a:path extrusionOk="0" h="876111" w="1379703">
                <a:moveTo>
                  <a:pt x="0" y="87611"/>
                </a:moveTo>
                <a:cubicBezTo>
                  <a:pt x="0" y="39225"/>
                  <a:pt x="39225" y="0"/>
                  <a:pt x="87611" y="0"/>
                </a:cubicBezTo>
                <a:lnTo>
                  <a:pt x="1292092" y="0"/>
                </a:lnTo>
                <a:cubicBezTo>
                  <a:pt x="1340478" y="0"/>
                  <a:pt x="1379703" y="39225"/>
                  <a:pt x="1379703" y="87611"/>
                </a:cubicBezTo>
                <a:lnTo>
                  <a:pt x="1379703" y="788500"/>
                </a:lnTo>
                <a:cubicBezTo>
                  <a:pt x="1379703" y="836886"/>
                  <a:pt x="1340478" y="876111"/>
                  <a:pt x="1292092" y="876111"/>
                </a:cubicBezTo>
                <a:lnTo>
                  <a:pt x="87611" y="876111"/>
                </a:lnTo>
                <a:cubicBezTo>
                  <a:pt x="39225" y="876111"/>
                  <a:pt x="0" y="836886"/>
                  <a:pt x="0" y="788500"/>
                </a:cubicBezTo>
                <a:lnTo>
                  <a:pt x="0" y="87611"/>
                </a:lnTo>
                <a:close/>
              </a:path>
            </a:pathLst>
          </a:custGeom>
          <a:solidFill>
            <a:schemeClr val="lt1">
              <a:alpha val="89411"/>
            </a:schemeClr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7550" lIns="67550" spcFirstLastPara="1" rIns="67550" wrap="square" tIns="675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ibre Franklin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What is it?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"/>
          <p:cNvSpPr/>
          <p:nvPr/>
        </p:nvSpPr>
        <p:spPr>
          <a:xfrm>
            <a:off x="5405697" y="2288450"/>
            <a:ext cx="1379700" cy="876000"/>
          </a:xfrm>
          <a:prstGeom prst="roundRect">
            <a:avLst>
              <a:gd fmla="val 10000" name="adj"/>
            </a:avLst>
          </a:prstGeom>
          <a:gradFill>
            <a:gsLst>
              <a:gs pos="0">
                <a:srgbClr val="7BAAB3"/>
              </a:gs>
              <a:gs pos="50000">
                <a:srgbClr val="65A3AD"/>
              </a:gs>
              <a:gs pos="100000">
                <a:srgbClr val="56919B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5558998" y="2434086"/>
            <a:ext cx="1379703" cy="876111"/>
          </a:xfrm>
          <a:custGeom>
            <a:rect b="b" l="l" r="r" t="t"/>
            <a:pathLst>
              <a:path extrusionOk="0" h="876111" w="1379703">
                <a:moveTo>
                  <a:pt x="0" y="87611"/>
                </a:moveTo>
                <a:cubicBezTo>
                  <a:pt x="0" y="39225"/>
                  <a:pt x="39225" y="0"/>
                  <a:pt x="87611" y="0"/>
                </a:cubicBezTo>
                <a:lnTo>
                  <a:pt x="1292092" y="0"/>
                </a:lnTo>
                <a:cubicBezTo>
                  <a:pt x="1340478" y="0"/>
                  <a:pt x="1379703" y="39225"/>
                  <a:pt x="1379703" y="87611"/>
                </a:cubicBezTo>
                <a:lnTo>
                  <a:pt x="1379703" y="788500"/>
                </a:lnTo>
                <a:cubicBezTo>
                  <a:pt x="1379703" y="836886"/>
                  <a:pt x="1340478" y="876111"/>
                  <a:pt x="1292092" y="876111"/>
                </a:cubicBezTo>
                <a:lnTo>
                  <a:pt x="87611" y="876111"/>
                </a:lnTo>
                <a:cubicBezTo>
                  <a:pt x="39225" y="876111"/>
                  <a:pt x="0" y="836886"/>
                  <a:pt x="0" y="788500"/>
                </a:cubicBezTo>
                <a:lnTo>
                  <a:pt x="0" y="87611"/>
                </a:lnTo>
                <a:close/>
              </a:path>
            </a:pathLst>
          </a:custGeom>
          <a:solidFill>
            <a:schemeClr val="lt1">
              <a:alpha val="89411"/>
            </a:schemeClr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7550" lIns="67550" spcFirstLastPara="1" rIns="67550" wrap="square" tIns="675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ibre Franklin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Characteristics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"/>
          <p:cNvSpPr/>
          <p:nvPr/>
        </p:nvSpPr>
        <p:spPr>
          <a:xfrm>
            <a:off x="3719393" y="3565826"/>
            <a:ext cx="1379700" cy="876000"/>
          </a:xfrm>
          <a:prstGeom prst="roundRect">
            <a:avLst>
              <a:gd fmla="val 10000" name="adj"/>
            </a:avLst>
          </a:prstGeom>
          <a:gradFill>
            <a:gsLst>
              <a:gs pos="0">
                <a:srgbClr val="F5CA4B"/>
              </a:gs>
              <a:gs pos="50000">
                <a:srgbClr val="FDCA09"/>
              </a:gs>
              <a:gs pos="100000">
                <a:srgbClr val="E8B800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3872693" y="3711461"/>
            <a:ext cx="1379703" cy="876111"/>
          </a:xfrm>
          <a:custGeom>
            <a:rect b="b" l="l" r="r" t="t"/>
            <a:pathLst>
              <a:path extrusionOk="0" h="876111" w="1379703">
                <a:moveTo>
                  <a:pt x="0" y="87611"/>
                </a:moveTo>
                <a:cubicBezTo>
                  <a:pt x="0" y="39225"/>
                  <a:pt x="39225" y="0"/>
                  <a:pt x="87611" y="0"/>
                </a:cubicBezTo>
                <a:lnTo>
                  <a:pt x="1292092" y="0"/>
                </a:lnTo>
                <a:cubicBezTo>
                  <a:pt x="1340478" y="0"/>
                  <a:pt x="1379703" y="39225"/>
                  <a:pt x="1379703" y="87611"/>
                </a:cubicBezTo>
                <a:lnTo>
                  <a:pt x="1379703" y="788500"/>
                </a:lnTo>
                <a:cubicBezTo>
                  <a:pt x="1379703" y="836886"/>
                  <a:pt x="1340478" y="876111"/>
                  <a:pt x="1292092" y="876111"/>
                </a:cubicBezTo>
                <a:lnTo>
                  <a:pt x="87611" y="876111"/>
                </a:lnTo>
                <a:cubicBezTo>
                  <a:pt x="39225" y="876111"/>
                  <a:pt x="0" y="836886"/>
                  <a:pt x="0" y="788500"/>
                </a:cubicBezTo>
                <a:lnTo>
                  <a:pt x="0" y="87611"/>
                </a:lnTo>
                <a:close/>
              </a:path>
            </a:pathLst>
          </a:custGeom>
          <a:solidFill>
            <a:schemeClr val="lt1">
              <a:alpha val="89411"/>
            </a:schemeClr>
          </a:solidFill>
          <a:ln cap="flat" cmpd="sng" w="9525">
            <a:solidFill>
              <a:srgbClr val="F2C41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7550" lIns="67550" spcFirstLastPara="1" rIns="67550" wrap="square" tIns="675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ibre Franklin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Acute:  a single event 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3719393" y="4843202"/>
            <a:ext cx="1379700" cy="876000"/>
          </a:xfrm>
          <a:prstGeom prst="roundRect">
            <a:avLst>
              <a:gd fmla="val 10000" name="adj"/>
            </a:avLst>
          </a:prstGeom>
          <a:gradFill>
            <a:gsLst>
              <a:gs pos="0">
                <a:srgbClr val="95604E"/>
              </a:gs>
              <a:gs pos="50000">
                <a:srgbClr val="8B4423"/>
              </a:gs>
              <a:gs pos="100000">
                <a:srgbClr val="7E3B1A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3872693" y="4988837"/>
            <a:ext cx="1379703" cy="876111"/>
          </a:xfrm>
          <a:custGeom>
            <a:rect b="b" l="l" r="r" t="t"/>
            <a:pathLst>
              <a:path extrusionOk="0" h="876111" w="1379703">
                <a:moveTo>
                  <a:pt x="0" y="87611"/>
                </a:moveTo>
                <a:cubicBezTo>
                  <a:pt x="0" y="39225"/>
                  <a:pt x="39225" y="0"/>
                  <a:pt x="87611" y="0"/>
                </a:cubicBezTo>
                <a:lnTo>
                  <a:pt x="1292092" y="0"/>
                </a:lnTo>
                <a:cubicBezTo>
                  <a:pt x="1340478" y="0"/>
                  <a:pt x="1379703" y="39225"/>
                  <a:pt x="1379703" y="87611"/>
                </a:cubicBezTo>
                <a:lnTo>
                  <a:pt x="1379703" y="788500"/>
                </a:lnTo>
                <a:cubicBezTo>
                  <a:pt x="1379703" y="836886"/>
                  <a:pt x="1340478" y="876111"/>
                  <a:pt x="1292092" y="876111"/>
                </a:cubicBezTo>
                <a:lnTo>
                  <a:pt x="87611" y="876111"/>
                </a:lnTo>
                <a:cubicBezTo>
                  <a:pt x="39225" y="876111"/>
                  <a:pt x="0" y="836886"/>
                  <a:pt x="0" y="788500"/>
                </a:cubicBezTo>
                <a:lnTo>
                  <a:pt x="0" y="87611"/>
                </a:lnTo>
                <a:close/>
              </a:path>
            </a:pathLst>
          </a:custGeom>
          <a:solidFill>
            <a:schemeClr val="lt1">
              <a:alpha val="89411"/>
            </a:schemeClr>
          </a:solidFill>
          <a:ln cap="flat" cmpd="sng" w="9525">
            <a:solidFill>
              <a:srgbClr val="87472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7550" lIns="67550" spcFirstLastPara="1" rIns="67550" wrap="square" tIns="675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ibre Franklin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Natural disaster, accident, rape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"/>
          <p:cNvSpPr/>
          <p:nvPr/>
        </p:nvSpPr>
        <p:spPr>
          <a:xfrm>
            <a:off x="5405697" y="3565826"/>
            <a:ext cx="1379700" cy="876000"/>
          </a:xfrm>
          <a:prstGeom prst="roundRect">
            <a:avLst>
              <a:gd fmla="val 10000" name="adj"/>
            </a:avLst>
          </a:prstGeom>
          <a:gradFill>
            <a:gsLst>
              <a:gs pos="0">
                <a:srgbClr val="F5CA4B"/>
              </a:gs>
              <a:gs pos="50000">
                <a:srgbClr val="FDCA09"/>
              </a:gs>
              <a:gs pos="100000">
                <a:srgbClr val="E8B800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"/>
          <p:cNvSpPr/>
          <p:nvPr/>
        </p:nvSpPr>
        <p:spPr>
          <a:xfrm>
            <a:off x="5558998" y="3711461"/>
            <a:ext cx="1379703" cy="876111"/>
          </a:xfrm>
          <a:custGeom>
            <a:rect b="b" l="l" r="r" t="t"/>
            <a:pathLst>
              <a:path extrusionOk="0" h="876111" w="1379703">
                <a:moveTo>
                  <a:pt x="0" y="87611"/>
                </a:moveTo>
                <a:cubicBezTo>
                  <a:pt x="0" y="39225"/>
                  <a:pt x="39225" y="0"/>
                  <a:pt x="87611" y="0"/>
                </a:cubicBezTo>
                <a:lnTo>
                  <a:pt x="1292092" y="0"/>
                </a:lnTo>
                <a:cubicBezTo>
                  <a:pt x="1340478" y="0"/>
                  <a:pt x="1379703" y="39225"/>
                  <a:pt x="1379703" y="87611"/>
                </a:cubicBezTo>
                <a:lnTo>
                  <a:pt x="1379703" y="788500"/>
                </a:lnTo>
                <a:cubicBezTo>
                  <a:pt x="1379703" y="836886"/>
                  <a:pt x="1340478" y="876111"/>
                  <a:pt x="1292092" y="876111"/>
                </a:cubicBezTo>
                <a:lnTo>
                  <a:pt x="87611" y="876111"/>
                </a:lnTo>
                <a:cubicBezTo>
                  <a:pt x="39225" y="876111"/>
                  <a:pt x="0" y="836886"/>
                  <a:pt x="0" y="788500"/>
                </a:cubicBezTo>
                <a:lnTo>
                  <a:pt x="0" y="87611"/>
                </a:lnTo>
                <a:close/>
              </a:path>
            </a:pathLst>
          </a:custGeom>
          <a:solidFill>
            <a:schemeClr val="lt1">
              <a:alpha val="89411"/>
            </a:schemeClr>
          </a:solidFill>
          <a:ln cap="flat" cmpd="sng" w="9525">
            <a:solidFill>
              <a:srgbClr val="F2C41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7550" lIns="67550" spcFirstLastPara="1" rIns="67550" wrap="square" tIns="675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ibre Franklin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Chronic: repeated and prolonged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"/>
          <p:cNvSpPr/>
          <p:nvPr/>
        </p:nvSpPr>
        <p:spPr>
          <a:xfrm>
            <a:off x="5405697" y="4843202"/>
            <a:ext cx="1379700" cy="876000"/>
          </a:xfrm>
          <a:prstGeom prst="roundRect">
            <a:avLst>
              <a:gd fmla="val 10000" name="adj"/>
            </a:avLst>
          </a:prstGeom>
          <a:gradFill>
            <a:gsLst>
              <a:gs pos="0">
                <a:srgbClr val="95604E"/>
              </a:gs>
              <a:gs pos="50000">
                <a:srgbClr val="8B4423"/>
              </a:gs>
              <a:gs pos="100000">
                <a:srgbClr val="7E3B1A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"/>
          <p:cNvSpPr/>
          <p:nvPr/>
        </p:nvSpPr>
        <p:spPr>
          <a:xfrm>
            <a:off x="5558998" y="4988837"/>
            <a:ext cx="1379703" cy="876111"/>
          </a:xfrm>
          <a:custGeom>
            <a:rect b="b" l="l" r="r" t="t"/>
            <a:pathLst>
              <a:path extrusionOk="0" h="876111" w="1379703">
                <a:moveTo>
                  <a:pt x="0" y="87611"/>
                </a:moveTo>
                <a:cubicBezTo>
                  <a:pt x="0" y="39225"/>
                  <a:pt x="39225" y="0"/>
                  <a:pt x="87611" y="0"/>
                </a:cubicBezTo>
                <a:lnTo>
                  <a:pt x="1292092" y="0"/>
                </a:lnTo>
                <a:cubicBezTo>
                  <a:pt x="1340478" y="0"/>
                  <a:pt x="1379703" y="39225"/>
                  <a:pt x="1379703" y="87611"/>
                </a:cubicBezTo>
                <a:lnTo>
                  <a:pt x="1379703" y="788500"/>
                </a:lnTo>
                <a:cubicBezTo>
                  <a:pt x="1379703" y="836886"/>
                  <a:pt x="1340478" y="876111"/>
                  <a:pt x="1292092" y="876111"/>
                </a:cubicBezTo>
                <a:lnTo>
                  <a:pt x="87611" y="876111"/>
                </a:lnTo>
                <a:cubicBezTo>
                  <a:pt x="39225" y="876111"/>
                  <a:pt x="0" y="836886"/>
                  <a:pt x="0" y="788500"/>
                </a:cubicBezTo>
                <a:lnTo>
                  <a:pt x="0" y="87611"/>
                </a:lnTo>
                <a:close/>
              </a:path>
            </a:pathLst>
          </a:custGeom>
          <a:solidFill>
            <a:schemeClr val="lt1">
              <a:alpha val="89411"/>
            </a:schemeClr>
          </a:solidFill>
          <a:ln cap="flat" cmpd="sng" w="9525">
            <a:solidFill>
              <a:srgbClr val="87472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7550" lIns="67550" spcFirstLastPara="1" rIns="67550" wrap="square" tIns="675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ibre Franklin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Domestic violence, ongoing abuse, chronic medical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3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ibre Franklin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3" name="Google Shape;143;p2"/>
          <p:cNvSpPr/>
          <p:nvPr/>
        </p:nvSpPr>
        <p:spPr>
          <a:xfrm>
            <a:off x="7092002" y="3565826"/>
            <a:ext cx="1379700" cy="876000"/>
          </a:xfrm>
          <a:prstGeom prst="roundRect">
            <a:avLst>
              <a:gd fmla="val 10000" name="adj"/>
            </a:avLst>
          </a:prstGeom>
          <a:gradFill>
            <a:gsLst>
              <a:gs pos="0">
                <a:srgbClr val="F5CA4B"/>
              </a:gs>
              <a:gs pos="50000">
                <a:srgbClr val="FDCA09"/>
              </a:gs>
              <a:gs pos="100000">
                <a:srgbClr val="E8B800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"/>
          <p:cNvSpPr/>
          <p:nvPr/>
        </p:nvSpPr>
        <p:spPr>
          <a:xfrm>
            <a:off x="7245302" y="3711461"/>
            <a:ext cx="1379703" cy="876111"/>
          </a:xfrm>
          <a:custGeom>
            <a:rect b="b" l="l" r="r" t="t"/>
            <a:pathLst>
              <a:path extrusionOk="0" h="876111" w="1379703">
                <a:moveTo>
                  <a:pt x="0" y="87611"/>
                </a:moveTo>
                <a:cubicBezTo>
                  <a:pt x="0" y="39225"/>
                  <a:pt x="39225" y="0"/>
                  <a:pt x="87611" y="0"/>
                </a:cubicBezTo>
                <a:lnTo>
                  <a:pt x="1292092" y="0"/>
                </a:lnTo>
                <a:cubicBezTo>
                  <a:pt x="1340478" y="0"/>
                  <a:pt x="1379703" y="39225"/>
                  <a:pt x="1379703" y="87611"/>
                </a:cubicBezTo>
                <a:lnTo>
                  <a:pt x="1379703" y="788500"/>
                </a:lnTo>
                <a:cubicBezTo>
                  <a:pt x="1379703" y="836886"/>
                  <a:pt x="1340478" y="876111"/>
                  <a:pt x="1292092" y="876111"/>
                </a:cubicBezTo>
                <a:lnTo>
                  <a:pt x="87611" y="876111"/>
                </a:lnTo>
                <a:cubicBezTo>
                  <a:pt x="39225" y="876111"/>
                  <a:pt x="0" y="836886"/>
                  <a:pt x="0" y="788500"/>
                </a:cubicBezTo>
                <a:lnTo>
                  <a:pt x="0" y="87611"/>
                </a:lnTo>
                <a:close/>
              </a:path>
            </a:pathLst>
          </a:custGeom>
          <a:solidFill>
            <a:schemeClr val="lt1">
              <a:alpha val="89411"/>
            </a:schemeClr>
          </a:solidFill>
          <a:ln cap="flat" cmpd="sng" w="9525">
            <a:solidFill>
              <a:srgbClr val="F2C41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7550" lIns="67550" spcFirstLastPara="1" rIns="67550" wrap="square" tIns="675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ibre Franklin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Complex: varied and multiple events of an invasive &amp; interpersonal nature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"/>
          <p:cNvSpPr/>
          <p:nvPr/>
        </p:nvSpPr>
        <p:spPr>
          <a:xfrm>
            <a:off x="7092002" y="4843202"/>
            <a:ext cx="1379700" cy="876000"/>
          </a:xfrm>
          <a:prstGeom prst="roundRect">
            <a:avLst>
              <a:gd fmla="val 10000" name="adj"/>
            </a:avLst>
          </a:prstGeom>
          <a:gradFill>
            <a:gsLst>
              <a:gs pos="0">
                <a:srgbClr val="95604E"/>
              </a:gs>
              <a:gs pos="50000">
                <a:srgbClr val="8B4423"/>
              </a:gs>
              <a:gs pos="100000">
                <a:srgbClr val="7E3B1A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"/>
          <p:cNvSpPr/>
          <p:nvPr/>
        </p:nvSpPr>
        <p:spPr>
          <a:xfrm>
            <a:off x="7245302" y="4988837"/>
            <a:ext cx="1379703" cy="876111"/>
          </a:xfrm>
          <a:custGeom>
            <a:rect b="b" l="l" r="r" t="t"/>
            <a:pathLst>
              <a:path extrusionOk="0" h="876111" w="1379703">
                <a:moveTo>
                  <a:pt x="0" y="87611"/>
                </a:moveTo>
                <a:cubicBezTo>
                  <a:pt x="0" y="39225"/>
                  <a:pt x="39225" y="0"/>
                  <a:pt x="87611" y="0"/>
                </a:cubicBezTo>
                <a:lnTo>
                  <a:pt x="1292092" y="0"/>
                </a:lnTo>
                <a:cubicBezTo>
                  <a:pt x="1340478" y="0"/>
                  <a:pt x="1379703" y="39225"/>
                  <a:pt x="1379703" y="87611"/>
                </a:cubicBezTo>
                <a:lnTo>
                  <a:pt x="1379703" y="788500"/>
                </a:lnTo>
                <a:cubicBezTo>
                  <a:pt x="1379703" y="836886"/>
                  <a:pt x="1340478" y="876111"/>
                  <a:pt x="1292092" y="876111"/>
                </a:cubicBezTo>
                <a:lnTo>
                  <a:pt x="87611" y="876111"/>
                </a:lnTo>
                <a:cubicBezTo>
                  <a:pt x="39225" y="876111"/>
                  <a:pt x="0" y="836886"/>
                  <a:pt x="0" y="788500"/>
                </a:cubicBezTo>
                <a:lnTo>
                  <a:pt x="0" y="87611"/>
                </a:lnTo>
                <a:close/>
              </a:path>
            </a:pathLst>
          </a:custGeom>
          <a:solidFill>
            <a:schemeClr val="lt1">
              <a:alpha val="89411"/>
            </a:schemeClr>
          </a:solidFill>
          <a:ln cap="flat" cmpd="sng" w="9525">
            <a:solidFill>
              <a:srgbClr val="87472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7550" lIns="67550" spcFirstLastPara="1" rIns="67550" wrap="square" tIns="675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ibre Franklin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Chronic child physical or sexual abuse, severe neglect, abduction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3" name="Google Shape;153;p3"/>
          <p:cNvSpPr txBox="1"/>
          <p:nvPr>
            <p:ph type="title"/>
          </p:nvPr>
        </p:nvSpPr>
        <p:spPr>
          <a:xfrm>
            <a:off x="3363864" y="685800"/>
            <a:ext cx="7705164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Types of Trauma	</a:t>
            </a:r>
            <a:endParaRPr/>
          </a:p>
        </p:txBody>
      </p:sp>
      <p:sp>
        <p:nvSpPr>
          <p:cNvPr id="154" name="Google Shape;154;p3"/>
          <p:cNvSpPr/>
          <p:nvPr/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/>
          <p:nvPr/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"/>
          <p:cNvSpPr txBox="1"/>
          <p:nvPr>
            <p:ph idx="1" type="body"/>
          </p:nvPr>
        </p:nvSpPr>
        <p:spPr>
          <a:xfrm>
            <a:off x="3363864" y="2286000"/>
            <a:ext cx="7705164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Big T trauma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War, genocide, murder, armed robbery, chronic physical or sexual abuse, rape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Little T trauma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</a:pPr>
            <a:r>
              <a:rPr lang="en-US"/>
              <a:t>Emotional abuse, neglect, ongoing medical issues, having a parent or spouse with substance abuse problem, homelessness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Big t: obvious, noticeable, “big”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Little t: less obvious/noticeable, can still “add up”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E7DD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Trauma and Refugees</a:t>
            </a:r>
            <a:endParaRPr/>
          </a:p>
        </p:txBody>
      </p:sp>
      <p:sp>
        <p:nvSpPr>
          <p:cNvPr id="163" name="Google Shape;163;p4"/>
          <p:cNvSpPr txBox="1"/>
          <p:nvPr>
            <p:ph idx="1" type="body"/>
          </p:nvPr>
        </p:nvSpPr>
        <p:spPr>
          <a:xfrm>
            <a:off x="1371600" y="1552074"/>
            <a:ext cx="9601200" cy="49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7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What kinds of trauma do refugees experience?</a:t>
            </a:r>
            <a:endParaRPr/>
          </a:p>
          <a:p>
            <a:pPr indent="-384048" lvl="0" marL="384048" rtl="0" algn="l">
              <a:lnSpc>
                <a:spcPct val="7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</a:pPr>
            <a:r>
              <a:rPr lang="en-US" sz="1700"/>
              <a:t>Examples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Mother experienced tremendous stress during pregnancy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Difficult/traumatic birth; early medial intervention; extended hospitalization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Domestic violence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Being primary caregiver for siblings at a young age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Death/disappearance of family member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Serious bodily injury/loss of limb/mutilation/burn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Life threatening or chronic medical issues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Rape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War, bombings, witnessing acts of violence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Natural disasters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Physical/sexual abuse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Removal from /loss of parents; change in care-givers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Inconsistent or harsh care-giving related to environmental or historical stressors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Loss of country/family/home/language (related to resettlement)</a:t>
            </a:r>
            <a:endParaRPr/>
          </a:p>
          <a:p>
            <a:pPr indent="-38404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Char char="–"/>
            </a:pPr>
            <a:r>
              <a:rPr lang="en-US" sz="1700"/>
              <a:t>Discrimination/bullying in new home country</a:t>
            </a:r>
            <a:endParaRPr/>
          </a:p>
          <a:p>
            <a:pPr indent="-276098" lvl="1" marL="914400" rtl="0" algn="l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700"/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Results of Trauma</a:t>
            </a:r>
            <a:endParaRPr/>
          </a:p>
        </p:txBody>
      </p:sp>
      <p:sp>
        <p:nvSpPr>
          <p:cNvPr id="170" name="Google Shape;170;p5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Distress, danger, imbalance, fear and uncertainty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Fight, flight or freeze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 u="sng">
                <a:solidFill>
                  <a:schemeClr val="hlink"/>
                </a:solidFill>
                <a:hlinkClick r:id="rId3"/>
              </a:rPr>
              <a:t>Hand model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71" name="Google Shape;171;p5" title="Dr Daniel Siegel presenting a Hand Model of the Brain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30954" y="3429000"/>
            <a:ext cx="609600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"/>
          <p:cNvSpPr txBox="1"/>
          <p:nvPr>
            <p:ph type="title"/>
          </p:nvPr>
        </p:nvSpPr>
        <p:spPr>
          <a:xfrm>
            <a:off x="1371600" y="685800"/>
            <a:ext cx="9601200" cy="9986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Results of Trauma</a:t>
            </a:r>
            <a:endParaRPr/>
          </a:p>
        </p:txBody>
      </p:sp>
      <p:sp>
        <p:nvSpPr>
          <p:cNvPr id="178" name="Google Shape;178;p6"/>
          <p:cNvSpPr txBox="1"/>
          <p:nvPr>
            <p:ph idx="1" type="body"/>
          </p:nvPr>
        </p:nvSpPr>
        <p:spPr>
          <a:xfrm>
            <a:off x="1485900" y="1852863"/>
            <a:ext cx="2670600" cy="43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Attachment trauma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 u="sng">
                <a:solidFill>
                  <a:schemeClr val="hlink"/>
                </a:solidFill>
                <a:hlinkClick r:id="rId3"/>
              </a:rPr>
              <a:t>Toxic stress &amp; the brain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</a:pPr>
            <a:r>
              <a:rPr lang="en-US"/>
              <a:t>Ongoing trauma</a:t>
            </a:r>
            <a:endParaRPr/>
          </a:p>
          <a:p>
            <a:pPr indent="-257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79" name="Google Shape;179;p6" title="TBRIￂﾮ Animate: Toxic Stress &amp; The Brain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10100" y="2298031"/>
            <a:ext cx="6096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7"/>
          <p:cNvSpPr txBox="1"/>
          <p:nvPr>
            <p:ph type="title"/>
          </p:nvPr>
        </p:nvSpPr>
        <p:spPr>
          <a:xfrm>
            <a:off x="640081" y="791570"/>
            <a:ext cx="4018839" cy="52623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Libre Franklin"/>
              <a:buNone/>
            </a:pPr>
            <a:r>
              <a:rPr lang="en-US" sz="5400">
                <a:solidFill>
                  <a:schemeClr val="lt2"/>
                </a:solidFill>
              </a:rPr>
              <a:t>Results of Trauma</a:t>
            </a:r>
            <a:endParaRPr/>
          </a:p>
        </p:txBody>
      </p:sp>
      <p:sp>
        <p:nvSpPr>
          <p:cNvPr id="187" name="Google Shape;187;p7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rgbClr val="4A7B8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7"/>
          <p:cNvSpPr txBox="1"/>
          <p:nvPr>
            <p:ph idx="1" type="body"/>
          </p:nvPr>
        </p:nvSpPr>
        <p:spPr>
          <a:xfrm>
            <a:off x="6176720" y="791570"/>
            <a:ext cx="4892400" cy="526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PTSD-like symptoms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Most common result of complex trauma in children</a:t>
            </a:r>
            <a:endParaRPr/>
          </a:p>
          <a:p>
            <a:pPr indent="-384048" lvl="1" marL="91440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</a:pPr>
            <a:r>
              <a:rPr lang="en-US" sz="1800"/>
              <a:t>Dysregulation of emotions and impulses*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Different brain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You too?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Self awareness is key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Shaped by history</a:t>
            </a:r>
            <a:endParaRPr/>
          </a:p>
          <a:p>
            <a:pPr indent="-2697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en-US" sz="1800"/>
              <a:t>*Howard Bath, “Three Pillars of Trauma Informed Care”, 2008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Self-regulation</a:t>
            </a:r>
            <a:endParaRPr/>
          </a:p>
        </p:txBody>
      </p:sp>
      <p:sp>
        <p:nvSpPr>
          <p:cNvPr id="195" name="Google Shape;195;p8"/>
          <p:cNvSpPr/>
          <p:nvPr/>
        </p:nvSpPr>
        <p:spPr>
          <a:xfrm>
            <a:off x="1371600" y="2611724"/>
            <a:ext cx="9601200" cy="1552950"/>
          </a:xfrm>
          <a:custGeom>
            <a:rect b="b" l="l" r="r" t="t"/>
            <a:pathLst>
              <a:path extrusionOk="0" h="1552950" w="9601200">
                <a:moveTo>
                  <a:pt x="0" y="0"/>
                </a:moveTo>
                <a:lnTo>
                  <a:pt x="9601200" y="0"/>
                </a:lnTo>
                <a:lnTo>
                  <a:pt x="9601200" y="1552950"/>
                </a:lnTo>
                <a:lnTo>
                  <a:pt x="0" y="1552950"/>
                </a:lnTo>
                <a:lnTo>
                  <a:pt x="0" y="0"/>
                </a:lnTo>
                <a:close/>
              </a:path>
            </a:pathLst>
          </a:custGeom>
          <a:solidFill>
            <a:schemeClr val="lt1">
              <a:alpha val="89411"/>
            </a:schemeClr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0900" lIns="745150" spcFirstLastPara="1" rIns="745150" wrap="square" tIns="354075">
            <a:noAutofit/>
          </a:bodyPr>
          <a:lstStyle/>
          <a:p>
            <a:pPr indent="-171450" lvl="1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Libre Franklin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Sense of what is going on in one’s own body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1" marL="171450" marR="0" rtl="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Libre Franklin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Hot/cold, hungry, thirsty, elimination, muscle tension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1" marL="171450" marR="0" rtl="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Libre Franklin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“Self regulation depends on having a friendly relationship with your body.” Dr. Bessel Van der Kolk, </a:t>
            </a:r>
            <a:r>
              <a:rPr b="0" i="0" lang="en-US" sz="1700" u="sng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The Body Keeps the Score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8"/>
          <p:cNvSpPr/>
          <p:nvPr/>
        </p:nvSpPr>
        <p:spPr>
          <a:xfrm>
            <a:off x="1851660" y="2360804"/>
            <a:ext cx="6720840" cy="501840"/>
          </a:xfrm>
          <a:custGeom>
            <a:rect b="b" l="l" r="r" t="t"/>
            <a:pathLst>
              <a:path extrusionOk="0" h="501840" w="6720840">
                <a:moveTo>
                  <a:pt x="0" y="83642"/>
                </a:moveTo>
                <a:cubicBezTo>
                  <a:pt x="0" y="37448"/>
                  <a:pt x="37448" y="0"/>
                  <a:pt x="83642" y="0"/>
                </a:cubicBezTo>
                <a:lnTo>
                  <a:pt x="6637198" y="0"/>
                </a:lnTo>
                <a:cubicBezTo>
                  <a:pt x="6683392" y="0"/>
                  <a:pt x="6720840" y="37448"/>
                  <a:pt x="6720840" y="83642"/>
                </a:cubicBezTo>
                <a:lnTo>
                  <a:pt x="6720840" y="418198"/>
                </a:lnTo>
                <a:cubicBezTo>
                  <a:pt x="6720840" y="464392"/>
                  <a:pt x="6683392" y="501840"/>
                  <a:pt x="6637198" y="501840"/>
                </a:cubicBezTo>
                <a:lnTo>
                  <a:pt x="83642" y="501840"/>
                </a:lnTo>
                <a:cubicBezTo>
                  <a:pt x="37448" y="501840"/>
                  <a:pt x="0" y="464392"/>
                  <a:pt x="0" y="418198"/>
                </a:cubicBezTo>
                <a:lnTo>
                  <a:pt x="0" y="83642"/>
                </a:lnTo>
                <a:close/>
              </a:path>
            </a:pathLst>
          </a:custGeom>
          <a:gradFill>
            <a:gsLst>
              <a:gs pos="0">
                <a:srgbClr val="7BAAB3"/>
              </a:gs>
              <a:gs pos="50000">
                <a:srgbClr val="65A3AD"/>
              </a:gs>
              <a:gs pos="100000">
                <a:srgbClr val="56919B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  <p:txBody>
          <a:bodyPr anchorCtr="0" anchor="ctr" bIns="24475" lIns="278525" spcFirstLastPara="1" rIns="278525" wrap="square" tIns="24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ibre Franklin"/>
              <a:buNone/>
            </a:pPr>
            <a:r>
              <a:rPr b="0" i="0" lang="en-US" sz="17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Interoception</a:t>
            </a:r>
            <a:endParaRPr b="0" i="0" sz="17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97" name="Google Shape;197;p8"/>
          <p:cNvSpPr/>
          <p:nvPr/>
        </p:nvSpPr>
        <p:spPr>
          <a:xfrm>
            <a:off x="1371600" y="4507401"/>
            <a:ext cx="9601200" cy="1551879"/>
          </a:xfrm>
          <a:custGeom>
            <a:rect b="b" l="l" r="r" t="t"/>
            <a:pathLst>
              <a:path extrusionOk="0" h="1285200" w="9601200">
                <a:moveTo>
                  <a:pt x="0" y="0"/>
                </a:moveTo>
                <a:lnTo>
                  <a:pt x="9601200" y="0"/>
                </a:lnTo>
                <a:lnTo>
                  <a:pt x="9601200" y="1285200"/>
                </a:lnTo>
                <a:lnTo>
                  <a:pt x="0" y="1285200"/>
                </a:lnTo>
                <a:lnTo>
                  <a:pt x="0" y="0"/>
                </a:lnTo>
                <a:close/>
              </a:path>
            </a:pathLst>
          </a:custGeom>
          <a:solidFill>
            <a:schemeClr val="lt1">
              <a:alpha val="89411"/>
            </a:schemeClr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0900" lIns="745150" spcFirstLastPara="1" rIns="745150" wrap="square" tIns="354075">
            <a:noAutofit/>
          </a:bodyPr>
          <a:lstStyle/>
          <a:p>
            <a:pPr indent="-171450" lvl="1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Libre Franklin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Breathing, meditation, movement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1" marL="171450" marR="0" rtl="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Libre Franklin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Redeeming the practices: meditation on God/Scripture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1" marL="171450" marR="0" rtl="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Libre Franklin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Intent: slow down, notice body/mind/thoughts, respond from calm vs. anger/fear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8"/>
          <p:cNvSpPr/>
          <p:nvPr/>
        </p:nvSpPr>
        <p:spPr>
          <a:xfrm>
            <a:off x="1851660" y="4256475"/>
            <a:ext cx="6720840" cy="501840"/>
          </a:xfrm>
          <a:custGeom>
            <a:rect b="b" l="l" r="r" t="t"/>
            <a:pathLst>
              <a:path extrusionOk="0" h="501840" w="6720840">
                <a:moveTo>
                  <a:pt x="0" y="83642"/>
                </a:moveTo>
                <a:cubicBezTo>
                  <a:pt x="0" y="37448"/>
                  <a:pt x="37448" y="0"/>
                  <a:pt x="83642" y="0"/>
                </a:cubicBezTo>
                <a:lnTo>
                  <a:pt x="6637198" y="0"/>
                </a:lnTo>
                <a:cubicBezTo>
                  <a:pt x="6683392" y="0"/>
                  <a:pt x="6720840" y="37448"/>
                  <a:pt x="6720840" y="83642"/>
                </a:cubicBezTo>
                <a:lnTo>
                  <a:pt x="6720840" y="418198"/>
                </a:lnTo>
                <a:cubicBezTo>
                  <a:pt x="6720840" y="464392"/>
                  <a:pt x="6683392" y="501840"/>
                  <a:pt x="6637198" y="501840"/>
                </a:cubicBezTo>
                <a:lnTo>
                  <a:pt x="83642" y="501840"/>
                </a:lnTo>
                <a:cubicBezTo>
                  <a:pt x="37448" y="501840"/>
                  <a:pt x="0" y="464392"/>
                  <a:pt x="0" y="418198"/>
                </a:cubicBezTo>
                <a:lnTo>
                  <a:pt x="0" y="83642"/>
                </a:lnTo>
                <a:close/>
              </a:path>
            </a:pathLst>
          </a:custGeom>
          <a:gradFill>
            <a:gsLst>
              <a:gs pos="0">
                <a:srgbClr val="7BAAB3"/>
              </a:gs>
              <a:gs pos="50000">
                <a:srgbClr val="65A3AD"/>
              </a:gs>
              <a:gs pos="100000">
                <a:srgbClr val="56919B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34509"/>
              </a:srgbClr>
            </a:outerShdw>
          </a:effectLst>
        </p:spPr>
        <p:txBody>
          <a:bodyPr anchorCtr="0" anchor="ctr" bIns="24475" lIns="278525" spcFirstLastPara="1" rIns="278525" wrap="square" tIns="24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ibre Franklin"/>
              <a:buNone/>
            </a:pPr>
            <a:r>
              <a:rPr b="0" i="0" lang="en-US" sz="17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Mindfulness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9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9"/>
          <p:cNvSpPr txBox="1"/>
          <p:nvPr>
            <p:ph type="title"/>
          </p:nvPr>
        </p:nvSpPr>
        <p:spPr>
          <a:xfrm>
            <a:off x="640081" y="631373"/>
            <a:ext cx="4018839" cy="20356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en-US"/>
              <a:t>Self regulation</a:t>
            </a:r>
            <a:endParaRPr/>
          </a:p>
        </p:txBody>
      </p:sp>
      <p:sp>
        <p:nvSpPr>
          <p:cNvPr id="206" name="Google Shape;206;p9"/>
          <p:cNvSpPr txBox="1"/>
          <p:nvPr>
            <p:ph idx="1" type="body"/>
          </p:nvPr>
        </p:nvSpPr>
        <p:spPr>
          <a:xfrm>
            <a:off x="640081" y="2764971"/>
            <a:ext cx="4010296" cy="3472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4048" lvl="0" marL="384048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Kids will push buttons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Don’t join in their dysregulation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Tune into your own cues</a:t>
            </a:r>
            <a:endParaRPr/>
          </a:p>
          <a:p>
            <a:pPr indent="-3840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/>
              <a:t>Know when to walk away (and when to run ;)</a:t>
            </a:r>
            <a:endParaRPr/>
          </a:p>
          <a:p>
            <a:pPr indent="-231648" lvl="0" marL="384048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207" name="Google Shape;207;p9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67683" y="876642"/>
            <a:ext cx="5384074" cy="5113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2020-05-13T05:24:56Z</dcterms:created>
  <dc:creator>Josette Kehl</dc:creator>
</cp:coreProperties>
</file>